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62" r:id="rId7"/>
    <p:sldId id="269" r:id="rId8"/>
    <p:sldId id="263" r:id="rId9"/>
    <p:sldId id="265" r:id="rId10"/>
    <p:sldId id="268" r:id="rId11"/>
    <p:sldId id="266" r:id="rId12"/>
    <p:sldId id="267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4747"/>
    <a:srgbClr val="EEB4A4"/>
    <a:srgbClr val="DDC68B"/>
    <a:srgbClr val="9B5A21"/>
    <a:srgbClr val="D49494"/>
    <a:srgbClr val="DDB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64795-2A33-4BDC-A833-010F4199CDF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CF5AA-088A-44D1-8BB4-AEA318C00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89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recipe suited for thermal stability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CF5AA-088A-44D1-8BB4-AEA318C00F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16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a few key parameters (note that the rest are important, for the sake of this we don’t need those details)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CF5AA-088A-44D1-8BB4-AEA318C00F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06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Half micron thin film on very thick substrate</a:t>
            </a:r>
          </a:p>
          <a:p>
            <a:r>
              <a:rPr lang="en-US" dirty="0"/>
              <a:t>Thermal AND conductive properties of SMA can help with resilience in space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CF5AA-088A-44D1-8BB4-AEA318C00F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62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highlight>
                  <a:srgbClr val="FFFF00"/>
                </a:highlight>
              </a:rPr>
              <a:t>Scanning electron microscopy (SEM) </a:t>
            </a:r>
            <a:r>
              <a:rPr lang="en-US" sz="1200" dirty="0">
                <a:highlight>
                  <a:srgbClr val="FFFF00"/>
                </a:highlight>
              </a:rPr>
              <a:t>– a high-resolution imaging technique based on the use of a focused beam of electrons </a:t>
            </a:r>
            <a:r>
              <a:rPr lang="en-US" sz="400" dirty="0">
                <a:highlight>
                  <a:srgbClr val="FFFF00"/>
                </a:highlight>
              </a:rPr>
              <a:t>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CF5AA-088A-44D1-8BB4-AEA318C00F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91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Photon flux – (y axis) - Photons at a given energy level per time at a given volume (at a given wavelength, for some amount of time, integrated for volume)</a:t>
            </a:r>
          </a:p>
          <a:p>
            <a:r>
              <a:rPr lang="en-US" dirty="0"/>
              <a:t>Higher number means more powerful (in general) – glass may be a thicker film</a:t>
            </a:r>
          </a:p>
          <a:p>
            <a:r>
              <a:rPr lang="en-US" dirty="0"/>
              <a:t>Same order of magnitude is still promising for SMAs even if lower than glass (PVSK working effectively as a solar cell in both cases)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highlight>
                  <a:srgbClr val="FFFF00"/>
                </a:highlight>
              </a:rPr>
              <a:t>Photoluminescence spectroscopy (PL) </a:t>
            </a:r>
            <a:r>
              <a:rPr lang="en-US" sz="1200" dirty="0">
                <a:highlight>
                  <a:srgbClr val="FFFF00"/>
                </a:highlight>
              </a:rPr>
              <a:t>– a characterization technique that measures response to light </a:t>
            </a:r>
            <a:r>
              <a:rPr lang="en-US" sz="400" dirty="0">
                <a:highlight>
                  <a:srgbClr val="FFFF00"/>
                </a:highlight>
              </a:rPr>
              <a:t>4 </a:t>
            </a:r>
            <a:r>
              <a:rPr lang="en-US" sz="1050" dirty="0">
                <a:highlight>
                  <a:srgbClr val="FFFF00"/>
                </a:highlight>
              </a:rPr>
              <a:t>look @ SURI 2024 hyperspectral poster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CF5AA-088A-44D1-8BB4-AEA318C00F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19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31A8-350B-16F1-6693-3C430AA1C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9A795-DB29-4B12-3B98-8837459BF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958DF-21C7-D288-003F-B1B9485AD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7F46-72D3-47F5-9E4D-AB32BA7AD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7C19C-E3AE-A5E1-E9AC-EE7E9618A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F90EE-2DF9-1F3B-2E9B-EC90C3E0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B02-70DB-4DD2-8573-09473B95E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49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A27FE-42BB-8B07-C12F-8528E1EE0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7F6B6-FC63-1B4F-47F0-9C79198BF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141EA-F118-043A-379B-AAF60A4E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7F46-72D3-47F5-9E4D-AB32BA7AD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3FA6D-9DB3-1615-B385-305CDDE94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61D47-87EB-0815-75D8-0334DDA5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B02-70DB-4DD2-8573-09473B95E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16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606B75-9CC9-DEDF-63D4-4D895BEB4D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C73D6-C92D-B28D-DD74-12F696B0F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00330-142A-A5BE-62C9-8942E5B9F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7F46-72D3-47F5-9E4D-AB32BA7AD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6A590-C6DD-0834-F0EE-19773E617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C7F67-07B9-94F3-68AA-C8B29C2DF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B02-70DB-4DD2-8573-09473B95E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7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A8F62-EBC0-F16F-50B4-A2D07CBB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DB4E-9680-53D3-708F-0C4B13416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D09A6-B90A-A6BA-CF52-3BB2D0B7E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7F46-72D3-47F5-9E4D-AB32BA7AD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D548F-1C17-0212-083D-F3B1DD09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F48E4-E29F-4371-264C-9FA38F2B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B02-70DB-4DD2-8573-09473B95E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3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D15C6-B21A-CBB9-4C7F-F3084031F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FE29A-8DB9-4D57-9602-C244A9BFC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5A595-B70C-7DC1-460E-5DA2E4FC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7F46-72D3-47F5-9E4D-AB32BA7AD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A5553-BCD9-D8F7-1CB6-71E7CF585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279A2-D700-7549-4FD2-B5D999B5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B02-70DB-4DD2-8573-09473B95E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34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0137-1927-E18E-6648-17703137F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A4736-0E53-4030-62EA-932FE4C09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E429C-89FF-C6FB-A824-78712A42A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439AE-BC5E-DE96-1C11-E4176396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7F46-72D3-47F5-9E4D-AB32BA7AD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5E2F5-47C8-9C63-9B40-44246F93F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298CD-3BE6-AFE8-9014-F7304E16C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B02-70DB-4DD2-8573-09473B95E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E696-C373-C311-76CE-B1E70FB65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766C9-985F-1AD6-6FF4-6FE5C3144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A04ED-9CA7-600F-3FA8-3D58A92C4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DCF31F-158C-0D10-7E96-86CF8389B5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6D620E-033C-9C16-B2EC-5ADBB3CCE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8207FB-BBC6-C794-44F0-AE8128BA0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7F46-72D3-47F5-9E4D-AB32BA7AD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EC1348-8393-3583-EC80-07D0F3ED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53E6D-9BAB-FF62-6ABC-D0FFC020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B02-70DB-4DD2-8573-09473B95E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3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8D4B8-692E-10D9-7966-29724FBE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FA1C1-14F6-35A2-F371-B88300FE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7F46-72D3-47F5-9E4D-AB32BA7AD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8C92C-9B6A-A389-1C0B-6932A5920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3210C-63E1-ED01-EBDE-8204BF94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B02-70DB-4DD2-8573-09473B95E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6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99227-84E9-E858-98C0-A2708F3FA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7F46-72D3-47F5-9E4D-AB32BA7AD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97D47-CACA-751B-1935-051AC001A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E6819-3229-850F-80F1-B1CAAD642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B02-70DB-4DD2-8573-09473B95E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6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64A9C-672F-0072-F28C-FCE85436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611F5-2191-6E3D-C301-7434E184D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A359DC-4537-4F9E-119F-AE62D4BF6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1B814-1816-8595-FEE9-BA5275924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7F46-72D3-47F5-9E4D-AB32BA7AD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8743C-DBCE-6C11-34EC-BE48332AB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61A3D-0603-9360-5E04-32DD9C82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B02-70DB-4DD2-8573-09473B95E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12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87022-1AA1-5A44-49E5-2F6F66C5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1DDB0F-CED7-B18D-7624-B3704C56E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9DF62-606C-D910-9021-1C41739D8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1144F-262E-8B11-51F5-6ACD6B1D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7F46-72D3-47F5-9E4D-AB32BA7AD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6A6F2-D68A-75D3-495C-69EF35C8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0F5AD8-A9F4-EF74-80D1-238263C35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87B02-70DB-4DD2-8573-09473B95E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1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BFE154-83A4-CA8E-8A24-14D27E854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34CB2-2752-E67F-8CA7-631F2A0EB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9A6F-E42B-1FDD-7C71-F6E3277DB9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B27F46-72D3-47F5-9E4D-AB32BA7AD2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9E0B3-B7E4-E895-50E9-A9DB60940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5D704-1970-9D29-488B-00BDEB5C1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687B02-70DB-4DD2-8573-09473B95E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1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"/><Relationship Id="rId4" Type="http://schemas.openxmlformats.org/officeDocument/2006/relationships/image" Target="../media/image30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"/><Relationship Id="rId4" Type="http://schemas.openxmlformats.org/officeDocument/2006/relationships/image" Target="../media/image15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901E67-DF11-8984-6CA1-C9CEB0570772}"/>
              </a:ext>
            </a:extLst>
          </p:cNvPr>
          <p:cNvSpPr/>
          <p:nvPr/>
        </p:nvSpPr>
        <p:spPr>
          <a:xfrm>
            <a:off x="926757" y="1037968"/>
            <a:ext cx="5301048" cy="22983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EB212A-4C36-1D2A-DBDA-FCD4FF0E1701}"/>
              </a:ext>
            </a:extLst>
          </p:cNvPr>
          <p:cNvSpPr/>
          <p:nvPr/>
        </p:nvSpPr>
        <p:spPr>
          <a:xfrm>
            <a:off x="1079157" y="885568"/>
            <a:ext cx="5301048" cy="2298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ptos Display" panose="020B0004020202020204" pitchFamily="34" charset="0"/>
              </a:rPr>
              <a:t>Perovskite Performance on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Aptos Display" panose="020B0004020202020204" pitchFamily="34" charset="0"/>
              </a:rPr>
              <a:t>Glass and Metal Substrates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2A1164-1A85-80CD-8A04-D06E630A6E01}"/>
              </a:ext>
            </a:extLst>
          </p:cNvPr>
          <p:cNvSpPr/>
          <p:nvPr/>
        </p:nvSpPr>
        <p:spPr>
          <a:xfrm>
            <a:off x="10043886" y="0"/>
            <a:ext cx="2148114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ASA Insignia Guidelines for NASA Grantees">
            <a:extLst>
              <a:ext uri="{FF2B5EF4-FFF2-40B4-BE49-F238E27FC236}">
                <a16:creationId xmlns:a16="http://schemas.microsoft.com/office/drawing/2014/main" id="{B91DC0C5-0283-9CCE-4C87-C38660F10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815" y="1344463"/>
            <a:ext cx="1454029" cy="115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of a university&#10;&#10;AI-generated content may be incorrect.">
            <a:extLst>
              <a:ext uri="{FF2B5EF4-FFF2-40B4-BE49-F238E27FC236}">
                <a16:creationId xmlns:a16="http://schemas.microsoft.com/office/drawing/2014/main" id="{BE601600-CB42-5DFD-F421-140C4EA9D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005" y="151269"/>
            <a:ext cx="1455839" cy="982549"/>
          </a:xfrm>
          <a:prstGeom prst="rect">
            <a:avLst/>
          </a:prstGeom>
        </p:spPr>
      </p:pic>
      <p:pic>
        <p:nvPicPr>
          <p:cNvPr id="1028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21E5527C-5FE5-1B1E-714D-E42F69108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005" y="4375585"/>
            <a:ext cx="1455839" cy="22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98917F-3C36-F2DE-8BE8-C131E5E9F044}"/>
              </a:ext>
            </a:extLst>
          </p:cNvPr>
          <p:cNvSpPr txBox="1">
            <a:spLocks/>
          </p:cNvSpPr>
          <p:nvPr/>
        </p:nvSpPr>
        <p:spPr>
          <a:xfrm>
            <a:off x="1079157" y="3526993"/>
            <a:ext cx="4456671" cy="2688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+mj-lt"/>
              </a:rPr>
              <a:t>Rayna Hylden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  <a:latin typeface="+mj-lt"/>
              </a:rPr>
              <a:t>Dr. Nick Rolston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, School of Electrical, Computer and Energy Engineering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latin typeface="+mj-lt"/>
              </a:rPr>
              <a:t>Arizona State University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latin typeface="+mj-lt"/>
              </a:rPr>
              <a:t>Arizona Space Grant Statewide Symposium</a:t>
            </a:r>
          </a:p>
          <a:p>
            <a:pPr algn="l"/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1800" b="1" dirty="0">
                <a:solidFill>
                  <a:schemeClr val="bg1"/>
                </a:solidFill>
                <a:latin typeface="+mj-lt"/>
              </a:rPr>
              <a:t>19 April 2025</a:t>
            </a:r>
          </a:p>
        </p:txBody>
      </p:sp>
      <p:pic>
        <p:nvPicPr>
          <p:cNvPr id="1030" name="Picture 6" descr="Khanjur R&amp;D | LinkedIn">
            <a:extLst>
              <a:ext uri="{FF2B5EF4-FFF2-40B4-BE49-F238E27FC236}">
                <a16:creationId xmlns:a16="http://schemas.microsoft.com/office/drawing/2014/main" id="{7C1B21E6-1A64-BDAF-186D-8F0457230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005" y="2709100"/>
            <a:ext cx="1455839" cy="14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073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EE2DD-E638-DA57-7669-04CDFB9DE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AF6DA-F152-3D36-422A-C8C153B1A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323243"/>
            <a:ext cx="10515600" cy="5237017"/>
          </a:xfrm>
        </p:spPr>
        <p:txBody>
          <a:bodyPr>
            <a:noAutofit/>
          </a:bodyPr>
          <a:lstStyle/>
          <a:p>
            <a:pPr marL="355600" indent="-1270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400" dirty="0">
                <a:sym typeface="Wingdings" panose="05000000000000000000" pitchFamily="2" charset="2"/>
              </a:rPr>
              <a:t>1. ACS Appl. Mater. Interfaces 2022, 14, 21, 24073–24088</a:t>
            </a:r>
            <a:r>
              <a:rPr lang="en-US" sz="1400" dirty="0"/>
              <a:t> </a:t>
            </a:r>
          </a:p>
          <a:p>
            <a:pPr marL="355600" indent="-1270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400" dirty="0"/>
              <a:t>2. </a:t>
            </a:r>
            <a:r>
              <a:rPr lang="en-US" sz="1400" dirty="0" err="1"/>
              <a:t>Bausback</a:t>
            </a:r>
            <a:r>
              <a:rPr lang="en-US" sz="1400" dirty="0"/>
              <a:t>, E. 10-Month Voyage Proves Solar Cell Material Survives, Thrives in Space. https://www.nasa.gov/general/10-month-voyage-proves-solar-cell-material-survives-thrives-in-space/ (accessed 2025-04-04). 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</a:p>
          <a:p>
            <a:pPr marL="355600" indent="-12700" rtl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400" dirty="0">
                <a:solidFill>
                  <a:srgbClr val="000000"/>
                </a:solidFill>
              </a:rPr>
              <a:t>3.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Expertise. https://khanjur.com/services/ (accessed 2025-04-02).</a:t>
            </a:r>
            <a:endParaRPr lang="en-US" sz="1400" b="0" dirty="0">
              <a:effectLst/>
            </a:endParaRPr>
          </a:p>
          <a:p>
            <a:pPr marL="355600" indent="-12700" rtl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4. Fabrication of </a:t>
            </a:r>
            <a:r>
              <a:rPr lang="el-GR" sz="1400" b="0" i="0" u="none" strike="noStrike" dirty="0">
                <a:solidFill>
                  <a:srgbClr val="000000"/>
                </a:solidFill>
                <a:effectLst/>
              </a:rPr>
              <a:t>β-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Cyclodextrin-Assisted Tungsten Trioxide Nanosheets and Their Remarkable Adsorption, Photocatalytic Performance, and Biomedical Properties. Journal of Cluster Science. 10.1007/s10876-024-02647-4.</a:t>
            </a:r>
            <a:endParaRPr lang="en-US" sz="1400" b="0" dirty="0">
              <a:effectLst/>
            </a:endParaRPr>
          </a:p>
          <a:p>
            <a:pPr marL="355600" indent="-12700" rtl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5. Perovskite Solar Cells. https://www.energy.gov/eere/solar/perovskite-solar-cells (accessed 2025-04-02).</a:t>
            </a:r>
            <a:endParaRPr lang="en-US" sz="1400" b="0" dirty="0">
              <a:effectLst/>
            </a:endParaRPr>
          </a:p>
          <a:p>
            <a:pPr marL="355600" indent="-12700" rtl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6. Photoluminescence Spectroscopy. https://www.sciencedirect.com/topics/chemistry/photoluminescence-spectroscopy#:~:text=PL%20(Photoluminescence%20Spectroscopy)%20uses%20a,observe%20material%20imperfections%20and%20impurities (accessed 2025-04-02).</a:t>
            </a:r>
            <a:endParaRPr lang="en-US" sz="1400" b="0" dirty="0">
              <a:effectLst/>
            </a:endParaRPr>
          </a:p>
          <a:p>
            <a:pPr marL="355600" indent="-12700" rtl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7. Scanning Electron Microscopy. https://www.nanoscience.com/techniques/scanning-electron-microscopy/ (accessed 2025-04-02).</a:t>
            </a:r>
            <a:endParaRPr lang="en-US" sz="1400" b="0" dirty="0">
              <a:effectLst/>
            </a:endParaRPr>
          </a:p>
          <a:p>
            <a:pPr marL="355600" indent="-12700" rtl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8. Shape Memory Alloy. https://www.sciencedirect.com/topics/engineering/shape-memory-alloy (accessed 2025-04-02).</a:t>
            </a:r>
            <a:endParaRPr lang="en-US" sz="1400" b="0" dirty="0">
              <a:effectLst/>
            </a:endParaRPr>
          </a:p>
          <a:p>
            <a:pPr marL="355600" indent="-12700" rtl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9. The Stability of inorganic perovskite solar cells: from Materials to Devices. Materials Futures. 2. 10.1088/2752-5724/acd56c. </a:t>
            </a:r>
            <a:endParaRPr lang="en-US" sz="1400" b="0" dirty="0">
              <a:effectLst/>
            </a:endParaRPr>
          </a:p>
          <a:p>
            <a:pPr marL="355600" indent="-12700" rtl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10. Triolo, T.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</a:rPr>
              <a:t>MacroTechnology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</a:rPr>
              <a:t> Works Collaborations Spark Industry Innovation. https://news.asu.edu/20230316-macrotechnology-works-collaborations-spark-industry-innovation (accessed 2025-04-02). </a:t>
            </a:r>
            <a:endParaRPr lang="en-US" sz="1400" b="0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31903B-056B-B7CF-65CF-865B02E16493}"/>
              </a:ext>
            </a:extLst>
          </p:cNvPr>
          <p:cNvSpPr/>
          <p:nvPr/>
        </p:nvSpPr>
        <p:spPr>
          <a:xfrm>
            <a:off x="838199" y="297740"/>
            <a:ext cx="10515599" cy="824478"/>
          </a:xfrm>
          <a:prstGeom prst="rect">
            <a:avLst/>
          </a:prstGeom>
          <a:solidFill>
            <a:srgbClr val="D494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547805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949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939ABA-3051-6A3E-EB7E-9F449B956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C05F06-84D9-44AB-1646-904774E3C4C8}"/>
              </a:ext>
            </a:extLst>
          </p:cNvPr>
          <p:cNvSpPr/>
          <p:nvPr/>
        </p:nvSpPr>
        <p:spPr>
          <a:xfrm>
            <a:off x="838198" y="497245"/>
            <a:ext cx="10515599" cy="1188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ptos Display" panose="020B0004020202020204" pitchFamily="34" charset="0"/>
              </a:rPr>
              <a:t>Acknowledgements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C280FCE-EF57-8FD1-A428-C53F6AE7D43C}"/>
              </a:ext>
            </a:extLst>
          </p:cNvPr>
          <p:cNvSpPr txBox="1">
            <a:spLocks/>
          </p:cNvSpPr>
          <p:nvPr/>
        </p:nvSpPr>
        <p:spPr>
          <a:xfrm>
            <a:off x="838199" y="2084771"/>
            <a:ext cx="10515599" cy="4054772"/>
          </a:xfrm>
          <a:prstGeom prst="rect">
            <a:avLst/>
          </a:prstGeom>
          <a:solidFill>
            <a:srgbClr val="7D4747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Dr. Nick Rolston</a:t>
            </a:r>
          </a:p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Desiree Crawl &amp; Dr. Thomas Sharp</a:t>
            </a:r>
          </a:p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Muneeza Ahmad</a:t>
            </a:r>
          </a:p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Khanjur R&amp;D</a:t>
            </a:r>
          </a:p>
          <a:p>
            <a:r>
              <a:rPr lang="en-US" sz="2200" dirty="0" err="1">
                <a:solidFill>
                  <a:schemeClr val="bg1"/>
                </a:solidFill>
                <a:latin typeface="+mj-lt"/>
              </a:rPr>
              <a:t>Shatakshi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Iksha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, Kay Bakshi, &amp; Sierra Monreal</a:t>
            </a:r>
          </a:p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Gwen, Mikkel, and Brynn Hylden</a:t>
            </a:r>
          </a:p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Audrey Alcorn, Kylie Stinson, Claire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Westing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, and the rest of my incredibly kind and supportive friends</a:t>
            </a:r>
          </a:p>
          <a:p>
            <a:pPr algn="l"/>
            <a:endParaRPr lang="en-US" sz="2200" dirty="0">
              <a:solidFill>
                <a:schemeClr val="bg1"/>
              </a:solidFill>
              <a:latin typeface="+mj-lt"/>
            </a:endParaRPr>
          </a:p>
          <a:p>
            <a:pPr algn="l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46342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A3BB7F-83FB-F12B-4D50-F5BE2CDCB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03E263-504D-839B-D991-50B822A9F9DA}"/>
              </a:ext>
            </a:extLst>
          </p:cNvPr>
          <p:cNvSpPr/>
          <p:nvPr/>
        </p:nvSpPr>
        <p:spPr>
          <a:xfrm>
            <a:off x="3293076" y="1632814"/>
            <a:ext cx="5301048" cy="22983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D3471F-77DC-4A1D-4212-619C8377F1F5}"/>
              </a:ext>
            </a:extLst>
          </p:cNvPr>
          <p:cNvSpPr/>
          <p:nvPr/>
        </p:nvSpPr>
        <p:spPr>
          <a:xfrm>
            <a:off x="3445476" y="1480414"/>
            <a:ext cx="5301048" cy="2298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ptos Display" panose="020B0004020202020204" pitchFamily="34" charset="0"/>
              </a:rPr>
              <a:t>Thank you!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86BD1C-301C-DF83-4BE2-554C83DE8FE0}"/>
              </a:ext>
            </a:extLst>
          </p:cNvPr>
          <p:cNvSpPr/>
          <p:nvPr/>
        </p:nvSpPr>
        <p:spPr>
          <a:xfrm>
            <a:off x="0" y="5208814"/>
            <a:ext cx="12192000" cy="164918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ASA Insignia Guidelines for NASA Grantees">
            <a:extLst>
              <a:ext uri="{FF2B5EF4-FFF2-40B4-BE49-F238E27FC236}">
                <a16:creationId xmlns:a16="http://schemas.microsoft.com/office/drawing/2014/main" id="{CE08D7D4-5EAA-35B7-841A-A28CBE9D1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480" y="5283184"/>
            <a:ext cx="1834356" cy="14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of a university&#10;&#10;AI-generated content may be incorrect.">
            <a:extLst>
              <a:ext uri="{FF2B5EF4-FFF2-40B4-BE49-F238E27FC236}">
                <a16:creationId xmlns:a16="http://schemas.microsoft.com/office/drawing/2014/main" id="{4EE3ECD0-6FD3-4B9E-BDEF-190562C8F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7" y="5286814"/>
            <a:ext cx="2158022" cy="1456455"/>
          </a:xfrm>
          <a:prstGeom prst="rect">
            <a:avLst/>
          </a:prstGeom>
        </p:spPr>
      </p:pic>
      <p:pic>
        <p:nvPicPr>
          <p:cNvPr id="1028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B4C1B1C5-BE5D-2656-AB26-6B234A00E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872" y="5283184"/>
            <a:ext cx="940566" cy="14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Khanjur R&amp;D | LinkedIn">
            <a:extLst>
              <a:ext uri="{FF2B5EF4-FFF2-40B4-BE49-F238E27FC236}">
                <a16:creationId xmlns:a16="http://schemas.microsoft.com/office/drawing/2014/main" id="{8A3BDCF7-707B-19A3-C28A-D3E67222A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605" y="5287430"/>
            <a:ext cx="1455839" cy="14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379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30B52A-4407-4469-B022-5B049326D924}"/>
              </a:ext>
            </a:extLst>
          </p:cNvPr>
          <p:cNvSpPr/>
          <p:nvPr/>
        </p:nvSpPr>
        <p:spPr>
          <a:xfrm>
            <a:off x="8282951" y="474063"/>
            <a:ext cx="3760459" cy="242732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ptos Display" panose="020B0004020202020204" pitchFamily="34" charset="0"/>
              </a:rPr>
              <a:t>Characterization: Roughness</a:t>
            </a:r>
          </a:p>
        </p:txBody>
      </p:sp>
      <p:pic>
        <p:nvPicPr>
          <p:cNvPr id="5" name="Picture 4" descr="A graph on a screen&#10;&#10;Description automatically generated">
            <a:extLst>
              <a:ext uri="{FF2B5EF4-FFF2-40B4-BE49-F238E27FC236}">
                <a16:creationId xmlns:a16="http://schemas.microsoft.com/office/drawing/2014/main" id="{B071D475-C893-408E-A3C7-F3EF1F822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13" y="196263"/>
            <a:ext cx="7807021" cy="2982922"/>
          </a:xfrm>
          <a:prstGeom prst="rect">
            <a:avLst/>
          </a:prstGeom>
        </p:spPr>
      </p:pic>
      <p:pic>
        <p:nvPicPr>
          <p:cNvPr id="6" name="Picture 5" descr="A screen shot of a graph&#10;&#10;Description automatically generated">
            <a:extLst>
              <a:ext uri="{FF2B5EF4-FFF2-40B4-BE49-F238E27FC236}">
                <a16:creationId xmlns:a16="http://schemas.microsoft.com/office/drawing/2014/main" id="{D5F77C96-C99A-4BED-B8D8-4F352EEDC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13" y="3504665"/>
            <a:ext cx="7807021" cy="2982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24CFBE-B593-4441-AB05-BD853FB8D28D}"/>
              </a:ext>
            </a:extLst>
          </p:cNvPr>
          <p:cNvSpPr txBox="1"/>
          <p:nvPr/>
        </p:nvSpPr>
        <p:spPr>
          <a:xfrm>
            <a:off x="320814" y="3166111"/>
            <a:ext cx="61599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 11: Roughness graph of a blade coated SMA perovskite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A2FB59-DD83-4453-865C-CF4333C1BCF6}"/>
              </a:ext>
            </a:extLst>
          </p:cNvPr>
          <p:cNvSpPr txBox="1"/>
          <p:nvPr/>
        </p:nvSpPr>
        <p:spPr>
          <a:xfrm>
            <a:off x="320814" y="6474513"/>
            <a:ext cx="6891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Figure 12: Roughness graph of a blade coated glass perovskite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149B3E-30A7-44E7-8877-9EF68DD5D2C1}"/>
              </a:ext>
            </a:extLst>
          </p:cNvPr>
          <p:cNvSpPr txBox="1">
            <a:spLocks/>
          </p:cNvSpPr>
          <p:nvPr/>
        </p:nvSpPr>
        <p:spPr>
          <a:xfrm>
            <a:off x="8282951" y="3413224"/>
            <a:ext cx="3760458" cy="2898566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700" dirty="0">
              <a:latin typeface="Aptos Display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Graphs generated using </a:t>
            </a:r>
            <a:r>
              <a:rPr lang="en-US" sz="1800" b="1" dirty="0"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profilometry</a:t>
            </a:r>
            <a:r>
              <a:rPr lang="en-US" sz="1800" dirty="0"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roughness imaging technique, show a view of the height changes over a linear segment of each PVSK sample.</a:t>
            </a:r>
          </a:p>
          <a:p>
            <a:br>
              <a:rPr lang="en-US" sz="1800" dirty="0"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While SMAs have greater roughness, these height changes happen over a longer distance, making thin film formation still possible. </a:t>
            </a:r>
          </a:p>
        </p:txBody>
      </p:sp>
    </p:spTree>
    <p:extLst>
      <p:ext uri="{BB962C8B-B14F-4D97-AF65-F5344CB8AC3E}">
        <p14:creationId xmlns:p14="http://schemas.microsoft.com/office/powerpoint/2010/main" val="2487259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7716A9-7957-4FB3-A6B5-72408AA0394B}"/>
              </a:ext>
            </a:extLst>
          </p:cNvPr>
          <p:cNvSpPr/>
          <p:nvPr/>
        </p:nvSpPr>
        <p:spPr>
          <a:xfrm>
            <a:off x="326569" y="413448"/>
            <a:ext cx="11538861" cy="878142"/>
          </a:xfrm>
          <a:prstGeom prst="rect">
            <a:avLst/>
          </a:prstGeom>
          <a:solidFill>
            <a:srgbClr val="EEB4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ptos Display" panose="020B0004020202020204" pitchFamily="34" charset="0"/>
              </a:rPr>
              <a:t>Characterization: Scanning Electron Microscopy (SEM)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E8AE4E-D254-4462-A73A-D03A417EE386}"/>
                  </a:ext>
                </a:extLst>
              </p:cNvPr>
              <p:cNvSpPr txBox="1"/>
              <p:nvPr/>
            </p:nvSpPr>
            <p:spPr>
              <a:xfrm>
                <a:off x="326569" y="5859777"/>
                <a:ext cx="537596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Figure 6c: SEM image of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0.2</m:t>
                        </m:r>
                      </m:sub>
                    </m:sSub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𝐹𝐴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0.8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𝑃𝑏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perovskite on glass, 300x magnification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E8AE4E-D254-4462-A73A-D03A417EE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69" y="5859777"/>
                <a:ext cx="5375960" cy="584775"/>
              </a:xfrm>
              <a:prstGeom prst="rect">
                <a:avLst/>
              </a:prstGeom>
              <a:blipFill>
                <a:blip r:embed="rId2"/>
                <a:stretch>
                  <a:fillRect t="-3125" r="-147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1DB970-0857-4957-9A14-884FF6F8FAC0}"/>
                  </a:ext>
                </a:extLst>
              </p:cNvPr>
              <p:cNvSpPr txBox="1"/>
              <p:nvPr/>
            </p:nvSpPr>
            <p:spPr>
              <a:xfrm>
                <a:off x="6096001" y="5859777"/>
                <a:ext cx="557658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Figure 7c: SEM image of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0.2</m:t>
                        </m:r>
                      </m:sub>
                    </m:sSub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𝐹𝐴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0.8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𝑃𝑏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perovskite on SMA, 300x magnification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1DB970-0857-4957-9A14-884FF6F8F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1" y="5859777"/>
                <a:ext cx="5576588" cy="584775"/>
              </a:xfrm>
              <a:prstGeom prst="rect">
                <a:avLst/>
              </a:prstGeom>
              <a:blipFill>
                <a:blip r:embed="rId3"/>
                <a:stretch>
                  <a:fillRect t="-3125" r="-153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5CC5E91-02EC-4370-B28D-0A9D7BC49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11" y="1872660"/>
            <a:ext cx="5316156" cy="3987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26B161-EB42-44BA-B4CC-62D19A666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35" y="1872659"/>
            <a:ext cx="5316156" cy="398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8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FF3214-8C1F-0DA6-0388-51BC7EC63106}"/>
              </a:ext>
            </a:extLst>
          </p:cNvPr>
          <p:cNvSpPr/>
          <p:nvPr/>
        </p:nvSpPr>
        <p:spPr>
          <a:xfrm>
            <a:off x="838199" y="297740"/>
            <a:ext cx="10515599" cy="1188160"/>
          </a:xfrm>
          <a:prstGeom prst="rect">
            <a:avLst/>
          </a:prstGeom>
          <a:solidFill>
            <a:srgbClr val="EEB4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ptos Display" panose="020B0004020202020204" pitchFamily="34" charset="0"/>
              </a:rPr>
              <a:t>Background – Halide Perovskites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E3003BD-F753-9967-5970-E9ED0FE5DC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763487"/>
                <a:ext cx="6809510" cy="2195450"/>
              </a:xfrm>
              <a:prstGeom prst="rect">
                <a:avLst/>
              </a:prstGeom>
              <a:ln w="57150"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200" dirty="0"/>
              </a:p>
              <a:p>
                <a:pPr algn="l"/>
                <a:r>
                  <a:rPr lang="en-US" sz="2800" dirty="0">
                    <a:latin typeface="+mj-lt"/>
                  </a:rPr>
                  <a:t>Key Terms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+mj-lt"/>
                  </a:rPr>
                  <a:t>Perovskite (PVSK) </a:t>
                </a:r>
                <a:r>
                  <a:rPr lang="en-US" sz="2000" dirty="0">
                    <a:latin typeface="+mj-lt"/>
                  </a:rPr>
                  <a:t>– a crystal lattice following an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𝐴𝐵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dirty="0">
                    <a:latin typeface="+mj-lt"/>
                  </a:rPr>
                  <a:t> formula (figure 1)</a:t>
                </a:r>
                <a:endParaRPr lang="en-US" sz="800" dirty="0">
                  <a:latin typeface="+mj-lt"/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+mj-lt"/>
                  </a:rPr>
                  <a:t>Shape memory alloy (SMA) </a:t>
                </a:r>
                <a:r>
                  <a:rPr lang="en-US" sz="2000" dirty="0">
                    <a:latin typeface="+mj-lt"/>
                  </a:rPr>
                  <a:t>– materials that can undergo and recover from large pseudoelastic deformations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endParaRPr lang="en-US" sz="100" dirty="0"/>
              </a:p>
              <a:p>
                <a:pPr algn="l"/>
                <a:endParaRPr lang="en-US" sz="22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E3003BD-F753-9967-5970-E9ED0FE5D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763487"/>
                <a:ext cx="6809510" cy="2195450"/>
              </a:xfrm>
              <a:prstGeom prst="rect">
                <a:avLst/>
              </a:prstGeom>
              <a:blipFill>
                <a:blip r:embed="rId2"/>
                <a:stretch>
                  <a:fillRect l="-1420"/>
                </a:stretch>
              </a:blipFill>
              <a:ln w="571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Crystal structure of a typical black phase ABX3 perovskite. Reproduced from [14] with permission from Springer Nature.">
            <a:extLst>
              <a:ext uri="{FF2B5EF4-FFF2-40B4-BE49-F238E27FC236}">
                <a16:creationId xmlns:a16="http://schemas.microsoft.com/office/drawing/2014/main" id="{E313F4E0-00B1-DD26-BE09-4456594EE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99" y="1763487"/>
            <a:ext cx="2255975" cy="173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A98A08-BF98-029C-A529-FD585C70BBFC}"/>
              </a:ext>
            </a:extLst>
          </p:cNvPr>
          <p:cNvSpPr txBox="1"/>
          <p:nvPr/>
        </p:nvSpPr>
        <p:spPr>
          <a:xfrm>
            <a:off x="4997550" y="4157589"/>
            <a:ext cx="303068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>
                <a:latin typeface="+mj-lt"/>
              </a:rPr>
              <a:t>Current Barriers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200" dirty="0">
                <a:latin typeface="+mj-lt"/>
              </a:rPr>
              <a:t>Production scaling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200" dirty="0">
                <a:latin typeface="+mj-lt"/>
              </a:rPr>
              <a:t>Instability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200" dirty="0">
                <a:latin typeface="+mj-lt"/>
              </a:rPr>
              <a:t>Fragility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9FC4F7-3CAD-A777-A532-00B6955D6DA3}"/>
              </a:ext>
            </a:extLst>
          </p:cNvPr>
          <p:cNvSpPr txBox="1"/>
          <p:nvPr/>
        </p:nvSpPr>
        <p:spPr>
          <a:xfrm>
            <a:off x="8428177" y="4157589"/>
            <a:ext cx="292562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>
                <a:latin typeface="+mj-lt"/>
              </a:rPr>
              <a:t>Benefits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200" dirty="0">
                <a:latin typeface="+mj-lt"/>
              </a:rPr>
              <a:t>Low cost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200" dirty="0">
                <a:latin typeface="+mj-lt"/>
              </a:rPr>
              <a:t>Flexible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200" dirty="0">
                <a:latin typeface="+mj-lt"/>
              </a:rPr>
              <a:t>Lightweight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200" dirty="0">
                <a:latin typeface="+mj-lt"/>
              </a:rPr>
              <a:t>Radiation resistant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511AECC-BDBA-2EE1-716C-70F9A0DF881E}"/>
                  </a:ext>
                </a:extLst>
              </p:cNvPr>
              <p:cNvSpPr txBox="1"/>
              <p:nvPr/>
            </p:nvSpPr>
            <p:spPr>
              <a:xfrm>
                <a:off x="7792250" y="3620383"/>
                <a:ext cx="396312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dirty="0">
                    <a:latin typeface="+mj-lt"/>
                  </a:rPr>
                  <a:t>Figure 1: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𝐴𝐵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</a:rPr>
                  <a:t> perovskite crystal structure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511AECC-BDBA-2EE1-716C-70F9A0DF8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250" y="3620383"/>
                <a:ext cx="3963125" cy="338554"/>
              </a:xfrm>
              <a:prstGeom prst="rect">
                <a:avLst/>
              </a:prstGeom>
              <a:blipFill>
                <a:blip r:embed="rId4"/>
                <a:stretch>
                  <a:fillRect t="-5455" r="-923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NASA Glenn’s perovskite sample can be seen as it was integrated into the MISSE platform at Aegis in Houston, Texas prior to launch to the International Space Station.">
            <a:extLst>
              <a:ext uri="{FF2B5EF4-FFF2-40B4-BE49-F238E27FC236}">
                <a16:creationId xmlns:a16="http://schemas.microsoft.com/office/drawing/2014/main" id="{B5A549BA-E9E9-42E6-8E01-43447DD31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" t="53788" r="48317" b="28333"/>
          <a:stretch/>
        </p:blipFill>
        <p:spPr bwMode="auto">
          <a:xfrm>
            <a:off x="838199" y="4252688"/>
            <a:ext cx="3345875" cy="168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3A831C-6BFE-4C93-9B6B-1701888D7B5F}"/>
              </a:ext>
            </a:extLst>
          </p:cNvPr>
          <p:cNvSpPr txBox="1"/>
          <p:nvPr/>
        </p:nvSpPr>
        <p:spPr>
          <a:xfrm>
            <a:off x="838199" y="6035026"/>
            <a:ext cx="50846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Figure 2: PVSK samples used for NASA’s MISSE mission </a:t>
            </a:r>
          </a:p>
        </p:txBody>
      </p:sp>
    </p:spTree>
    <p:extLst>
      <p:ext uri="{BB962C8B-B14F-4D97-AF65-F5344CB8AC3E}">
        <p14:creationId xmlns:p14="http://schemas.microsoft.com/office/powerpoint/2010/main" val="36686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47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F04720-B8E9-F6AA-6148-38F62BA32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EBF517-4FDD-6114-4A9C-42AA10730DA2}"/>
              </a:ext>
            </a:extLst>
          </p:cNvPr>
          <p:cNvSpPr/>
          <p:nvPr/>
        </p:nvSpPr>
        <p:spPr>
          <a:xfrm>
            <a:off x="838199" y="297740"/>
            <a:ext cx="10515599" cy="1188160"/>
          </a:xfrm>
          <a:prstGeom prst="rect">
            <a:avLst/>
          </a:prstGeom>
          <a:solidFill>
            <a:srgbClr val="EEB4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ptos Display" panose="020B0004020202020204" pitchFamily="34" charset="0"/>
              </a:rPr>
              <a:t>Objectives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11493230-707E-230E-0174-C389DBEA92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9464" y="2079112"/>
                <a:ext cx="7613071" cy="3694569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EEB4A4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sz="1050" dirty="0">
                  <a:latin typeface="+mj-lt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+mj-lt"/>
                  </a:rPr>
                  <a:t>Design a manufacturing process suited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𝐶𝑠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0.2</m:t>
                        </m:r>
                      </m:sub>
                    </m:sSub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0.8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𝑃𝑏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latin typeface="+mj-lt"/>
                  </a:rPr>
                  <a:t> inks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+mj-lt"/>
                  </a:rPr>
                  <a:t>Create perovskite thin films using this ink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+mj-lt"/>
                  </a:rPr>
                  <a:t>Coat successfully on both glass and SMA substrates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+mj-lt"/>
                  </a:rPr>
                  <a:t>Characterize and compare samples based on roughness, reactivity, and visual analysis. </a:t>
                </a:r>
              </a:p>
              <a:p>
                <a:pPr algn="l"/>
                <a:endParaRPr lang="en-US" sz="2200" dirty="0"/>
              </a:p>
              <a:p>
                <a:pPr algn="l"/>
                <a:endParaRPr lang="en-US" sz="2200" dirty="0"/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11493230-707E-230E-0174-C389DBEA9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464" y="2079112"/>
                <a:ext cx="7613071" cy="3694569"/>
              </a:xfrm>
              <a:prstGeom prst="rect">
                <a:avLst/>
              </a:prstGeom>
              <a:blipFill>
                <a:blip r:embed="rId3"/>
                <a:stretch>
                  <a:fillRect l="-952"/>
                </a:stretch>
              </a:blipFill>
              <a:ln w="76200">
                <a:solidFill>
                  <a:srgbClr val="EEB4A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85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4A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41C7A-69D5-8A98-40FD-90B43E22B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EED1FC-5197-EF6F-5AB3-8E0F93358546}"/>
              </a:ext>
            </a:extLst>
          </p:cNvPr>
          <p:cNvSpPr/>
          <p:nvPr/>
        </p:nvSpPr>
        <p:spPr>
          <a:xfrm>
            <a:off x="6096001" y="648938"/>
            <a:ext cx="5686380" cy="82657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Manufacturing Design</a:t>
            </a:r>
          </a:p>
        </p:txBody>
      </p:sp>
      <p:pic>
        <p:nvPicPr>
          <p:cNvPr id="2" name="Picture 1" descr="Diagram of a thin film cutting process&#10;&#10;Description automatically generated">
            <a:extLst>
              <a:ext uri="{FF2B5EF4-FFF2-40B4-BE49-F238E27FC236}">
                <a16:creationId xmlns:a16="http://schemas.microsoft.com/office/drawing/2014/main" id="{C538F537-CB95-CC76-1B7E-BAA2BED12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8215"/>
            <a:ext cx="5686381" cy="208723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3215E8-1234-E367-47BC-8F57257B6AD5}"/>
              </a:ext>
            </a:extLst>
          </p:cNvPr>
          <p:cNvSpPr txBox="1">
            <a:spLocks/>
          </p:cNvSpPr>
          <p:nvPr/>
        </p:nvSpPr>
        <p:spPr>
          <a:xfrm>
            <a:off x="584811" y="648937"/>
            <a:ext cx="4730140" cy="3046514"/>
          </a:xfrm>
          <a:prstGeom prst="rect">
            <a:avLst/>
          </a:prstGeom>
          <a:solidFill>
            <a:schemeClr val="bg1"/>
          </a:solidFill>
          <a:ln w="76200">
            <a:solidFill>
              <a:srgbClr val="7D4747"/>
            </a:solidFill>
          </a:ln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700" dirty="0">
              <a:latin typeface="Aptos Display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200" dirty="0"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ink is deposited as a thin film onto glass using </a:t>
            </a:r>
            <a:r>
              <a:rPr lang="en-US" sz="2200" dirty="0">
                <a:solidFill>
                  <a:srgbClr val="CC3300"/>
                </a:solidFill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blade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coating</a:t>
            </a:r>
            <a:r>
              <a:rPr lang="en-US" sz="2200" dirty="0">
                <a:solidFill>
                  <a:srgbClr val="CC3300"/>
                </a:solidFill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Gellan gum is added to the ink to achieve the higher viscosity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Samples are quenched with nitrogen gas during coating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Substrates are preheated at 50C and annealed at 150 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C0A708-C98E-8A43-ECC4-D2804BD97658}"/>
              </a:ext>
            </a:extLst>
          </p:cNvPr>
          <p:cNvSpPr txBox="1"/>
          <p:nvPr/>
        </p:nvSpPr>
        <p:spPr>
          <a:xfrm>
            <a:off x="7693857" y="3758406"/>
            <a:ext cx="40885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Figure 3: Illustration of the blade coating process.</a:t>
            </a:r>
            <a:endParaRPr lang="en-US" sz="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4C6C3F-F8C2-7C91-7A2C-7D68C25A7304}"/>
              </a:ext>
            </a:extLst>
          </p:cNvPr>
          <p:cNvSpPr txBox="1">
            <a:spLocks/>
          </p:cNvSpPr>
          <p:nvPr/>
        </p:nvSpPr>
        <p:spPr>
          <a:xfrm>
            <a:off x="584811" y="4159276"/>
            <a:ext cx="4730140" cy="1954470"/>
          </a:xfrm>
          <a:prstGeom prst="rect">
            <a:avLst/>
          </a:prstGeom>
          <a:solidFill>
            <a:srgbClr val="7D4747"/>
          </a:solidFill>
          <a:ln w="76200">
            <a:solidFill>
              <a:schemeClr val="bg1"/>
            </a:solidFill>
          </a:ln>
        </p:spPr>
        <p:txBody>
          <a:bodyPr vert="horz" lIns="91440" tIns="45720" rIns="91440" bIns="45720" numCol="2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00" dirty="0">
              <a:solidFill>
                <a:schemeClr val="bg1"/>
              </a:solidFill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  <a:latin typeface="+mj-lt"/>
              </a:rPr>
              <a:t>Parameters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Gum concentration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Substrate type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Blade height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Blade speed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Ink volume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Gas quenching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Preheat temperature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Annealing temperature</a:t>
            </a:r>
          </a:p>
          <a:p>
            <a:pPr algn="l"/>
            <a:endParaRPr lang="en-US" sz="2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6D0FBF4-7B82-4F2D-A78E-B39C3365D889}"/>
              </a:ext>
            </a:extLst>
          </p:cNvPr>
          <p:cNvSpPr txBox="1">
            <a:spLocks/>
          </p:cNvSpPr>
          <p:nvPr/>
        </p:nvSpPr>
        <p:spPr>
          <a:xfrm>
            <a:off x="6096000" y="4436917"/>
            <a:ext cx="5511189" cy="1666439"/>
          </a:xfrm>
          <a:prstGeom prst="rect">
            <a:avLst/>
          </a:prstGeom>
          <a:solidFill>
            <a:schemeClr val="bg1"/>
          </a:solidFill>
          <a:ln w="76200">
            <a:solidFill>
              <a:srgbClr val="7D4747"/>
            </a:solidFill>
          </a:ln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700" dirty="0">
              <a:latin typeface="Aptos Display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Scalable</a:t>
            </a:r>
          </a:p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cost</a:t>
            </a:r>
          </a:p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Suitable for space-bound devices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Aptos Display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1800" dirty="0">
              <a:highlight>
                <a:srgbClr val="FFFF00"/>
              </a:highlight>
              <a:latin typeface="Aptos Display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620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4A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08168A-A803-3AD9-EE5F-C019140E9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4686A6-D220-C879-9435-195FCF310D3A}"/>
              </a:ext>
            </a:extLst>
          </p:cNvPr>
          <p:cNvSpPr/>
          <p:nvPr/>
        </p:nvSpPr>
        <p:spPr>
          <a:xfrm>
            <a:off x="405056" y="285106"/>
            <a:ext cx="2734753" cy="95430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Selecting Substrates</a:t>
            </a:r>
          </a:p>
        </p:txBody>
      </p:sp>
      <p:pic>
        <p:nvPicPr>
          <p:cNvPr id="4" name="Picture 3" descr="A square black tile with white border&#10;&#10;AI-generated content may be incorrect.">
            <a:extLst>
              <a:ext uri="{FF2B5EF4-FFF2-40B4-BE49-F238E27FC236}">
                <a16:creationId xmlns:a16="http://schemas.microsoft.com/office/drawing/2014/main" id="{BAC5DE11-C59B-E651-7170-8D13E22EE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46" y="1295441"/>
            <a:ext cx="1305263" cy="1305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C0670-01B0-F263-D3AF-C7FC02015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56" y="1323451"/>
            <a:ext cx="1227576" cy="128848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776AE4-D28F-4E60-A74A-32430EFE6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021192"/>
              </p:ext>
            </p:extLst>
          </p:nvPr>
        </p:nvGraphicFramePr>
        <p:xfrm>
          <a:off x="340662" y="2909983"/>
          <a:ext cx="11510676" cy="3539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0468">
                  <a:extLst>
                    <a:ext uri="{9D8B030D-6E8A-4147-A177-3AD203B41FA5}">
                      <a16:colId xmlns:a16="http://schemas.microsoft.com/office/drawing/2014/main" val="1830028297"/>
                    </a:ext>
                  </a:extLst>
                </a:gridCol>
                <a:gridCol w="3741500">
                  <a:extLst>
                    <a:ext uri="{9D8B030D-6E8A-4147-A177-3AD203B41FA5}">
                      <a16:colId xmlns:a16="http://schemas.microsoft.com/office/drawing/2014/main" val="4112968559"/>
                    </a:ext>
                  </a:extLst>
                </a:gridCol>
                <a:gridCol w="5438708">
                  <a:extLst>
                    <a:ext uri="{9D8B030D-6E8A-4147-A177-3AD203B41FA5}">
                      <a16:colId xmlns:a16="http://schemas.microsoft.com/office/drawing/2014/main" val="376535114"/>
                    </a:ext>
                  </a:extLst>
                </a:gridCol>
              </a:tblGrid>
              <a:tr h="40446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Nickel-Titanium Shape Memory Alloy (SMA)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31345"/>
                  </a:ext>
                </a:extLst>
              </a:tr>
              <a:tr h="70780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Maximum height difference (</a:t>
                      </a:r>
                      <a:r>
                        <a:rPr lang="el-GR" sz="18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m)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0.32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86218"/>
                  </a:ext>
                </a:extLst>
              </a:tr>
              <a:tr h="70780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Rigidity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Extremely rigid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Flexible, able to recover original shape after deformation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016359"/>
                  </a:ext>
                </a:extLst>
              </a:tr>
              <a:tr h="40446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Conductivity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Low to 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Thermal and electrical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722688"/>
                  </a:ext>
                </a:extLst>
              </a:tr>
              <a:tr h="131449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j-lt"/>
                        </a:rPr>
                        <a:t>Benefits in PVSK Manufacturing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Courier New" panose="02070309020205020404" pitchFamily="49" charset="0"/>
                        <a:buChar char="o"/>
                      </a:pPr>
                      <a:r>
                        <a:rPr lang="en-US" dirty="0">
                          <a:latin typeface="+mj-lt"/>
                        </a:rPr>
                        <a:t>Smoother surface is easier for coating films</a:t>
                      </a:r>
                    </a:p>
                    <a:p>
                      <a:pPr marL="285750" indent="-285750" algn="ctr">
                        <a:buFont typeface="Courier New" panose="02070309020205020404" pitchFamily="49" charset="0"/>
                        <a:buChar char="o"/>
                      </a:pPr>
                      <a:r>
                        <a:rPr lang="en-US" dirty="0">
                          <a:latin typeface="+mj-lt"/>
                        </a:rPr>
                        <a:t>Well established in PVSK research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Courier New" panose="02070309020205020404" pitchFamily="49" charset="0"/>
                        <a:buChar char="o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Roughness beneficial to light absorption</a:t>
                      </a:r>
                    </a:p>
                    <a:p>
                      <a:pPr marL="285750" indent="-285750" algn="ctr">
                        <a:buFont typeface="Courier New" panose="02070309020205020404" pitchFamily="49" charset="0"/>
                        <a:buChar char="o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Wider range of applications due to flexibility</a:t>
                      </a:r>
                    </a:p>
                    <a:p>
                      <a:pPr marL="285750" indent="-285750" algn="ctr">
                        <a:buFont typeface="Courier New" panose="02070309020205020404" pitchFamily="49" charset="0"/>
                        <a:buChar char="o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Conductivity can be utilized for device integration</a:t>
                      </a:r>
                    </a:p>
                    <a:p>
                      <a:pPr marL="285750" indent="-285750" algn="ctr">
                        <a:buFont typeface="Courier New" panose="02070309020205020404" pitchFamily="49" charset="0"/>
                        <a:buChar char="o"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+mj-lt"/>
                        </a:rPr>
                        <a:t>Deformation recovery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085142"/>
                  </a:ext>
                </a:extLst>
              </a:tr>
            </a:tbl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F1C51A7-EBC0-4E17-BAF6-0C86545892AE}"/>
              </a:ext>
            </a:extLst>
          </p:cNvPr>
          <p:cNvSpPr txBox="1">
            <a:spLocks/>
          </p:cNvSpPr>
          <p:nvPr/>
        </p:nvSpPr>
        <p:spPr>
          <a:xfrm>
            <a:off x="8164185" y="381720"/>
            <a:ext cx="3630721" cy="2164053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050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9B1FE2E-7396-4242-A177-A1A8E283F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339" y="361775"/>
            <a:ext cx="3420412" cy="228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8F8191-3F00-41A0-BA93-919E3B00E3D4}"/>
              </a:ext>
            </a:extLst>
          </p:cNvPr>
          <p:cNvSpPr txBox="1"/>
          <p:nvPr/>
        </p:nvSpPr>
        <p:spPr>
          <a:xfrm>
            <a:off x="6639791" y="2565719"/>
            <a:ext cx="52115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ptos Display" panose="020B0004020202020204"/>
              </a:rPr>
              <a:t>Figure 5: Visual representation of stretchable electronics (</a:t>
            </a:r>
            <a:r>
              <a:rPr lang="en-US" sz="1200" dirty="0" err="1">
                <a:latin typeface="Aptos Display" panose="020B0004020202020204"/>
              </a:rPr>
              <a:t>Khanjur</a:t>
            </a:r>
            <a:r>
              <a:rPr lang="en-US" sz="1200" dirty="0">
                <a:latin typeface="Aptos Display" panose="020B0004020202020204"/>
              </a:rPr>
              <a:t>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A43D371-A359-41A4-A01D-9CF0A84D80FA}"/>
              </a:ext>
            </a:extLst>
          </p:cNvPr>
          <p:cNvSpPr txBox="1">
            <a:spLocks/>
          </p:cNvSpPr>
          <p:nvPr/>
        </p:nvSpPr>
        <p:spPr>
          <a:xfrm>
            <a:off x="3941791" y="293590"/>
            <a:ext cx="3420412" cy="2164053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dirty="0">
              <a:latin typeface="Aptos Display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Substrates Investigated</a:t>
            </a:r>
          </a:p>
          <a:p>
            <a:r>
              <a:rPr lang="en-US" sz="1800" dirty="0"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Glass – a rigid, nonconductive, relatively smooth substrate.</a:t>
            </a:r>
          </a:p>
          <a:p>
            <a:r>
              <a:rPr lang="en-US" sz="1800" dirty="0">
                <a:latin typeface="Aptos Display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NiTi SMA – a flexible, stretchable, conductive alloy.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2DBCA5-D688-4A86-96EC-D590B7B17A73}"/>
              </a:ext>
            </a:extLst>
          </p:cNvPr>
          <p:cNvSpPr txBox="1"/>
          <p:nvPr/>
        </p:nvSpPr>
        <p:spPr>
          <a:xfrm>
            <a:off x="266696" y="2565719"/>
            <a:ext cx="35336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ptos Display" panose="020B0004020202020204"/>
              </a:rPr>
              <a:t>Figure 4: Images of glass (left) and SMA (right) PVSKs</a:t>
            </a:r>
          </a:p>
        </p:txBody>
      </p:sp>
    </p:spTree>
    <p:extLst>
      <p:ext uri="{BB962C8B-B14F-4D97-AF65-F5344CB8AC3E}">
        <p14:creationId xmlns:p14="http://schemas.microsoft.com/office/powerpoint/2010/main" val="107023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4847B-CFB0-4E39-25C2-C7629D4CC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AF5558-3F77-6CEC-DDD7-3AA17C8B0C2A}"/>
              </a:ext>
            </a:extLst>
          </p:cNvPr>
          <p:cNvSpPr/>
          <p:nvPr/>
        </p:nvSpPr>
        <p:spPr>
          <a:xfrm>
            <a:off x="326569" y="413448"/>
            <a:ext cx="11538861" cy="878142"/>
          </a:xfrm>
          <a:prstGeom prst="rect">
            <a:avLst/>
          </a:prstGeom>
          <a:solidFill>
            <a:srgbClr val="EEB4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ptos Display" panose="020B0004020202020204" pitchFamily="34" charset="0"/>
              </a:rPr>
              <a:t>Characterization: Scanning Electron Microscopy (SEM)</a:t>
            </a:r>
          </a:p>
        </p:txBody>
      </p:sp>
      <p:pic>
        <p:nvPicPr>
          <p:cNvPr id="12" name="Picture 11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1CBB52E3-F740-9F7C-B160-1C8039646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70" y="1726453"/>
            <a:ext cx="5375961" cy="4031970"/>
          </a:xfrm>
          <a:prstGeom prst="rect">
            <a:avLst/>
          </a:prstGeom>
        </p:spPr>
      </p:pic>
      <p:pic>
        <p:nvPicPr>
          <p:cNvPr id="18" name="Picture 17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BFA50398-C395-F7F6-57CB-50B06663E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9" y="1726453"/>
            <a:ext cx="5375961" cy="40319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C689E7-C8C8-3AA6-20E7-5FC1DF9C52DB}"/>
                  </a:ext>
                </a:extLst>
              </p:cNvPr>
              <p:cNvSpPr txBox="1"/>
              <p:nvPr/>
            </p:nvSpPr>
            <p:spPr>
              <a:xfrm>
                <a:off x="326569" y="5859777"/>
                <a:ext cx="537596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Figure 6a: SEM image of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0.2</m:t>
                        </m:r>
                      </m:sub>
                    </m:sSub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𝐹𝐴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0.8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𝑃𝑏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perovskite on glass, 800x magnification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C689E7-C8C8-3AA6-20E7-5FC1DF9C5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69" y="5859777"/>
                <a:ext cx="5375960" cy="584775"/>
              </a:xfrm>
              <a:prstGeom prst="rect">
                <a:avLst/>
              </a:prstGeom>
              <a:blipFill>
                <a:blip r:embed="rId5"/>
                <a:stretch>
                  <a:fillRect t="-3125" r="-147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B117D29-81B2-F22A-70F8-41E128529F9A}"/>
                  </a:ext>
                </a:extLst>
              </p:cNvPr>
              <p:cNvSpPr txBox="1"/>
              <p:nvPr/>
            </p:nvSpPr>
            <p:spPr>
              <a:xfrm>
                <a:off x="6096001" y="5859777"/>
                <a:ext cx="557658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Figure 7a: SEM image of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0.2</m:t>
                        </m:r>
                      </m:sub>
                    </m:sSub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𝐹𝐴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0.8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𝑃𝑏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perovskite on SMA, 800x magnification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B117D29-81B2-F22A-70F8-41E128529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1" y="5859777"/>
                <a:ext cx="5576588" cy="584775"/>
              </a:xfrm>
              <a:prstGeom prst="rect">
                <a:avLst/>
              </a:prstGeom>
              <a:blipFill>
                <a:blip r:embed="rId6"/>
                <a:stretch>
                  <a:fillRect t="-3125" r="-153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742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5E689-F6A3-A852-3947-93124331B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97900E-360B-6F68-CFFE-3C155EB3CEBD}"/>
                  </a:ext>
                </a:extLst>
              </p:cNvPr>
              <p:cNvSpPr txBox="1"/>
              <p:nvPr/>
            </p:nvSpPr>
            <p:spPr>
              <a:xfrm>
                <a:off x="326569" y="5859777"/>
                <a:ext cx="537596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Figure 6b: SEM image of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0.2</m:t>
                        </m:r>
                      </m:sub>
                    </m:sSub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𝐹𝐴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0.8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𝑃𝑏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perovskite on glass, 5,000x magnification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97900E-360B-6F68-CFFE-3C155EB3C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69" y="5859777"/>
                <a:ext cx="5375960" cy="584775"/>
              </a:xfrm>
              <a:prstGeom prst="rect">
                <a:avLst/>
              </a:prstGeom>
              <a:blipFill>
                <a:blip r:embed="rId2"/>
                <a:stretch>
                  <a:fillRect t="-3125" r="-147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2685044-168C-7F59-4DCE-846A93DA57AA}"/>
                  </a:ext>
                </a:extLst>
              </p:cNvPr>
              <p:cNvSpPr txBox="1"/>
              <p:nvPr/>
            </p:nvSpPr>
            <p:spPr>
              <a:xfrm>
                <a:off x="6203373" y="5859777"/>
                <a:ext cx="546921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Figure 7b: SEM image of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0.2</m:t>
                        </m:r>
                      </m:sub>
                    </m:sSub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𝐹𝐴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0.8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𝑃𝑏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perovskite on SMA, 5,000x magnification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2685044-168C-7F59-4DCE-846A93DA5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373" y="5859777"/>
                <a:ext cx="5469215" cy="584775"/>
              </a:xfrm>
              <a:prstGeom prst="rect">
                <a:avLst/>
              </a:prstGeom>
              <a:blipFill>
                <a:blip r:embed="rId3"/>
                <a:stretch>
                  <a:fillRect t="-3125" r="-156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A58A4036-415B-5AD0-0729-C52DC0A38E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472" y="1680210"/>
            <a:ext cx="5380786" cy="4035589"/>
          </a:xfrm>
          <a:prstGeom prst="rect">
            <a:avLst/>
          </a:prstGeom>
        </p:spPr>
      </p:pic>
      <p:pic>
        <p:nvPicPr>
          <p:cNvPr id="6" name="Picture 5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A4BDE9B7-8A97-0E60-636B-E95DE7EDA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4" y="1703070"/>
            <a:ext cx="5380786" cy="40355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ECCEF2-2F2F-4978-9FBD-D39D8A9EF52D}"/>
              </a:ext>
            </a:extLst>
          </p:cNvPr>
          <p:cNvSpPr/>
          <p:nvPr/>
        </p:nvSpPr>
        <p:spPr>
          <a:xfrm>
            <a:off x="326569" y="413448"/>
            <a:ext cx="11538861" cy="878142"/>
          </a:xfrm>
          <a:prstGeom prst="rect">
            <a:avLst/>
          </a:prstGeom>
          <a:solidFill>
            <a:srgbClr val="EEB4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ptos Display" panose="020B0004020202020204" pitchFamily="34" charset="0"/>
              </a:rPr>
              <a:t>Characterization: Scanning Electron Microscopy (SEM)</a:t>
            </a:r>
          </a:p>
        </p:txBody>
      </p:sp>
    </p:spTree>
    <p:extLst>
      <p:ext uri="{BB962C8B-B14F-4D97-AF65-F5344CB8AC3E}">
        <p14:creationId xmlns:p14="http://schemas.microsoft.com/office/powerpoint/2010/main" val="806567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42B09-02DC-8407-D09B-FB2A77924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3170DC-950F-68FB-4D78-93C2134E9EC0}"/>
              </a:ext>
            </a:extLst>
          </p:cNvPr>
          <p:cNvSpPr/>
          <p:nvPr/>
        </p:nvSpPr>
        <p:spPr>
          <a:xfrm>
            <a:off x="356388" y="256380"/>
            <a:ext cx="11309804" cy="823913"/>
          </a:xfrm>
          <a:prstGeom prst="rect">
            <a:avLst/>
          </a:prstGeom>
          <a:solidFill>
            <a:srgbClr val="7D47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Characterization: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4">
                <a:extLst>
                  <a:ext uri="{FF2B5EF4-FFF2-40B4-BE49-F238E27FC236}">
                    <a16:creationId xmlns:a16="http://schemas.microsoft.com/office/drawing/2014/main" id="{6641F5EF-D5F3-344B-1418-DF3C1F9FAC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3080" y="1199301"/>
                <a:ext cx="5183188" cy="1302440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200" dirty="0"/>
                  <a:t>Glass, 660 nm laser</a:t>
                </a:r>
              </a:p>
              <a:p>
                <a:r>
                  <a:rPr lang="en-US" sz="2200" dirty="0"/>
                  <a:t>Peak at ~810 nm </a:t>
                </a:r>
                <a:r>
                  <a:rPr lang="en-US" sz="2200" dirty="0">
                    <a:sym typeface="Wingdings" panose="05000000000000000000" pitchFamily="2" charset="2"/>
                  </a:rPr>
                  <a:t> 1.53 eV bandgap </a:t>
                </a:r>
              </a:p>
              <a:p>
                <a:r>
                  <a:rPr lang="en-US" sz="2200" dirty="0">
                    <a:sym typeface="Wingdings" panose="05000000000000000000" pitchFamily="2" charset="2"/>
                  </a:rPr>
                  <a:t>Peak intensity: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5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∙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2200" dirty="0">
                    <a:sym typeface="Wingdings" panose="05000000000000000000" pitchFamily="2" charset="2"/>
                  </a:rPr>
                  <a:t> photons/eV.s.cm2.sr </a:t>
                </a:r>
                <a:endParaRPr lang="en-US" sz="2200" dirty="0"/>
              </a:p>
            </p:txBody>
          </p:sp>
        </mc:Choice>
        <mc:Fallback xmlns="">
          <p:sp>
            <p:nvSpPr>
              <p:cNvPr id="4" name="Text Placeholder 4">
                <a:extLst>
                  <a:ext uri="{FF2B5EF4-FFF2-40B4-BE49-F238E27FC236}">
                    <a16:creationId xmlns:a16="http://schemas.microsoft.com/office/drawing/2014/main" id="{6641F5EF-D5F3-344B-1418-DF3C1F9FA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80" y="1199301"/>
                <a:ext cx="5183188" cy="1302440"/>
              </a:xfrm>
              <a:prstGeom prst="rect">
                <a:avLst/>
              </a:prstGeom>
              <a:blipFill>
                <a:blip r:embed="rId3"/>
                <a:stretch>
                  <a:fillRect l="-1058" t="-5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0CD96A0-87EA-987E-7A59-6F623510E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67" y="2501741"/>
            <a:ext cx="4819413" cy="3665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3A4374-8B1C-C4C3-B2F5-D376B2AEAF75}"/>
                  </a:ext>
                </a:extLst>
              </p:cNvPr>
              <p:cNvSpPr txBox="1"/>
              <p:nvPr/>
            </p:nvSpPr>
            <p:spPr>
              <a:xfrm>
                <a:off x="259578" y="6205855"/>
                <a:ext cx="557019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400" dirty="0">
                    <a:latin typeface="Aptos Display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Figure 9: Intensity vs. Wavelength graph generated with hyperspectral PL. Sample: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𝐶𝑠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0.2</m:t>
                        </m:r>
                      </m:sub>
                    </m:sSub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𝐹𝐴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0.8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𝑃𝑏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400" dirty="0">
                    <a:latin typeface="Aptos Display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PVSK on glass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3A4374-8B1C-C4C3-B2F5-D376B2AEA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78" y="6205855"/>
                <a:ext cx="5570192" cy="523220"/>
              </a:xfrm>
              <a:prstGeom prst="rect">
                <a:avLst/>
              </a:prstGeom>
              <a:blipFill>
                <a:blip r:embed="rId5"/>
                <a:stretch>
                  <a:fillRect t="-2326" r="-1205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2C0D31A1-8D9A-4DC1-81AA-AA623F08EB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91234" y="1218827"/>
                <a:ext cx="5641187" cy="150080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latin typeface="+mj-lt"/>
                  </a:rPr>
                  <a:t>SMA, 660 nm laser</a:t>
                </a:r>
              </a:p>
              <a:p>
                <a:r>
                  <a:rPr lang="en-US" sz="2000" dirty="0">
                    <a:latin typeface="+mj-lt"/>
                  </a:rPr>
                  <a:t>Peak at ~785 nm </a:t>
                </a:r>
                <a:r>
                  <a:rPr lang="en-US" sz="2000" dirty="0">
                    <a:latin typeface="+mj-lt"/>
                    <a:sym typeface="Wingdings" panose="05000000000000000000" pitchFamily="2" charset="2"/>
                  </a:rPr>
                  <a:t> 1.58 eV bandgap</a:t>
                </a:r>
              </a:p>
              <a:p>
                <a:r>
                  <a:rPr lang="en-US" sz="2000" dirty="0">
                    <a:latin typeface="+mj-lt"/>
                    <a:sym typeface="Wingdings" panose="05000000000000000000" pitchFamily="2" charset="2"/>
                  </a:rPr>
                  <a:t>Peak intensity: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1.55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∙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2000" dirty="0">
                    <a:latin typeface="+mj-lt"/>
                    <a:sym typeface="Wingdings" panose="05000000000000000000" pitchFamily="2" charset="2"/>
                  </a:rPr>
                  <a:t> photons/eV.s.cm2.sr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2C0D31A1-8D9A-4DC1-81AA-AA623F08E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234" y="1218827"/>
                <a:ext cx="5641187" cy="1500808"/>
              </a:xfrm>
              <a:prstGeom prst="rect">
                <a:avLst/>
              </a:prstGeom>
              <a:blipFill>
                <a:blip r:embed="rId6"/>
                <a:stretch>
                  <a:fillRect l="-973" t="-4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65C0845C-DB9A-4BF1-AC4F-48FB09A1B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622" y="2482215"/>
            <a:ext cx="4819412" cy="36845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B3A74C-37F8-4655-B935-FE31DED5DDA9}"/>
                  </a:ext>
                </a:extLst>
              </p:cNvPr>
              <p:cNvSpPr txBox="1"/>
              <p:nvPr/>
            </p:nvSpPr>
            <p:spPr>
              <a:xfrm>
                <a:off x="6362230" y="6205855"/>
                <a:ext cx="557019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400" dirty="0">
                    <a:latin typeface="Aptos Display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Figure 8: Intensity vs. Wavelength graph generated with hyperspectral PL. Sample: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𝐶𝑠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0.2</m:t>
                        </m:r>
                      </m:sub>
                    </m:sSub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𝐹𝐴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0.8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𝑃𝑏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400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400" dirty="0">
                    <a:latin typeface="Aptos Display" panose="020B00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PVSK on SMA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B3A74C-37F8-4655-B935-FE31DED5D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2230" y="6205855"/>
                <a:ext cx="5570192" cy="523220"/>
              </a:xfrm>
              <a:prstGeom prst="rect">
                <a:avLst/>
              </a:prstGeom>
              <a:blipFill>
                <a:blip r:embed="rId8"/>
                <a:stretch>
                  <a:fillRect t="-2326" r="-1205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738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949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5DE0C7-DCCE-A811-8628-BFFB5AED3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44884-515B-39F5-874F-076DF640B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6725"/>
            <a:ext cx="5678978" cy="2272118"/>
          </a:xfrm>
          <a:solidFill>
            <a:schemeClr val="bg1"/>
          </a:solidFill>
          <a:ln w="76200">
            <a:solidFill>
              <a:srgbClr val="7D4747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050" dirty="0">
              <a:latin typeface="+mj-lt"/>
            </a:endParaRPr>
          </a:p>
          <a:p>
            <a:r>
              <a:rPr lang="en-US" sz="2200" dirty="0">
                <a:latin typeface="+mj-lt"/>
              </a:rPr>
              <a:t>PVSKs on </a:t>
            </a:r>
            <a:r>
              <a:rPr lang="en-US" sz="2200" b="1" dirty="0">
                <a:latin typeface="+mj-lt"/>
              </a:rPr>
              <a:t>both glass and SMA substrates show viability </a:t>
            </a:r>
            <a:r>
              <a:rPr lang="en-US" sz="2200" dirty="0">
                <a:latin typeface="+mj-lt"/>
              </a:rPr>
              <a:t>for use in photovoltaics</a:t>
            </a:r>
          </a:p>
          <a:p>
            <a:pPr lvl="1"/>
            <a:r>
              <a:rPr lang="en-US" sz="2200" dirty="0">
                <a:latin typeface="+mj-lt"/>
              </a:rPr>
              <a:t>PL analysis shows functionality and response to light</a:t>
            </a:r>
          </a:p>
          <a:p>
            <a:pPr lvl="1"/>
            <a:r>
              <a:rPr lang="en-US" sz="2200" dirty="0">
                <a:latin typeface="+mj-lt"/>
              </a:rPr>
              <a:t>SEM shows high quality PVSK phase conversion in SMA samples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4984C-8FC3-EE6F-AD09-0387567A720E}"/>
              </a:ext>
            </a:extLst>
          </p:cNvPr>
          <p:cNvSpPr/>
          <p:nvPr/>
        </p:nvSpPr>
        <p:spPr>
          <a:xfrm>
            <a:off x="838199" y="190067"/>
            <a:ext cx="10515599" cy="1188160"/>
          </a:xfrm>
          <a:prstGeom prst="rect">
            <a:avLst/>
          </a:prstGeom>
          <a:solidFill>
            <a:schemeClr val="bg1"/>
          </a:solidFill>
          <a:ln w="76200">
            <a:solidFill>
              <a:srgbClr val="7D4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ptos Display" panose="020B0004020202020204" pitchFamily="34" charset="0"/>
              </a:rPr>
              <a:t>Conclusion and Further Research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7F94DC-9910-C495-096A-9413CE1E1FDC}"/>
              </a:ext>
            </a:extLst>
          </p:cNvPr>
          <p:cNvSpPr/>
          <p:nvPr/>
        </p:nvSpPr>
        <p:spPr>
          <a:xfrm>
            <a:off x="7021481" y="1696724"/>
            <a:ext cx="4332317" cy="4749529"/>
          </a:xfrm>
          <a:prstGeom prst="rect">
            <a:avLst/>
          </a:prstGeom>
          <a:solidFill>
            <a:schemeClr val="bg1"/>
          </a:solidFill>
          <a:ln w="76200">
            <a:solidFill>
              <a:srgbClr val="7D47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Conduct </a:t>
            </a:r>
            <a:r>
              <a:rPr lang="en-US" sz="2200" b="1" dirty="0">
                <a:solidFill>
                  <a:schemeClr val="tx1"/>
                </a:solidFill>
                <a:latin typeface="Aptos Display" panose="020B0004020202020204" pitchFamily="34" charset="0"/>
              </a:rPr>
              <a:t>stress testing 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to test stability against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Light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Heat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Radiation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Humidity (prior to launch)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b="1" dirty="0">
                <a:solidFill>
                  <a:schemeClr val="tx1"/>
                </a:solidFill>
                <a:latin typeface="Aptos Display" panose="020B0004020202020204" pitchFamily="34" charset="0"/>
              </a:rPr>
              <a:t>Integrate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into functional photovoltaic devices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Explore applications with </a:t>
            </a:r>
            <a:r>
              <a:rPr lang="en-US" sz="2200" b="1" dirty="0">
                <a:solidFill>
                  <a:schemeClr val="tx1"/>
                </a:solidFill>
                <a:latin typeface="Aptos Display" panose="020B0004020202020204" pitchFamily="34" charset="0"/>
              </a:rPr>
              <a:t>stretchable electronics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Medical Applications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Space Exploration</a:t>
            </a:r>
            <a:endParaRPr lang="en-US" sz="800" dirty="0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3157A-F3EF-4525-BCF1-086578FF3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3" t="20104" r="5896" b="18972"/>
          <a:stretch/>
        </p:blipFill>
        <p:spPr>
          <a:xfrm>
            <a:off x="838199" y="4174137"/>
            <a:ext cx="5678980" cy="22721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6EAF10-24C1-40F3-AE87-E0C73A45EA1B}"/>
              </a:ext>
            </a:extLst>
          </p:cNvPr>
          <p:cNvSpPr txBox="1"/>
          <p:nvPr/>
        </p:nvSpPr>
        <p:spPr>
          <a:xfrm>
            <a:off x="838197" y="6446253"/>
            <a:ext cx="58347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ptos Display" panose="020B0004020202020204"/>
              </a:rPr>
              <a:t>Figure 10: Perovskites inside the MISSE platform on the International Space Station (NASA)</a:t>
            </a:r>
          </a:p>
        </p:txBody>
      </p:sp>
    </p:spTree>
    <p:extLst>
      <p:ext uri="{BB962C8B-B14F-4D97-AF65-F5344CB8AC3E}">
        <p14:creationId xmlns:p14="http://schemas.microsoft.com/office/powerpoint/2010/main" val="2561755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EC1369C3-B44C-4EE2-AC47-300ADB9F4489}"/>
</file>

<file path=customXml/itemProps2.xml><?xml version="1.0" encoding="utf-8"?>
<ds:datastoreItem xmlns:ds="http://schemas.openxmlformats.org/officeDocument/2006/customXml" ds:itemID="{51FDC6B0-CF4F-4102-A177-051DD2A9B23A}"/>
</file>

<file path=customXml/itemProps3.xml><?xml version="1.0" encoding="utf-8"?>
<ds:datastoreItem xmlns:ds="http://schemas.openxmlformats.org/officeDocument/2006/customXml" ds:itemID="{2303357A-E463-4B08-834B-6C14A0225BBE}"/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1230</Words>
  <Application>Microsoft Office PowerPoint</Application>
  <PresentationFormat>Widescreen</PresentationFormat>
  <Paragraphs>152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Cambria Math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Rayna Hylden</dc:creator>
  <cp:lastModifiedBy>Rayna Hylden</cp:lastModifiedBy>
  <cp:revision>112</cp:revision>
  <dcterms:created xsi:type="dcterms:W3CDTF">2025-04-02T04:21:51Z</dcterms:created>
  <dcterms:modified xsi:type="dcterms:W3CDTF">2025-04-04T19:56:37Z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